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0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541" r:id="rId2"/>
    <p:sldId id="542" r:id="rId3"/>
    <p:sldId id="2188" r:id="rId4"/>
    <p:sldId id="296" r:id="rId5"/>
    <p:sldId id="2151" r:id="rId6"/>
    <p:sldId id="2201" r:id="rId7"/>
    <p:sldId id="2180" r:id="rId8"/>
    <p:sldId id="2181" r:id="rId9"/>
    <p:sldId id="2185" r:id="rId10"/>
    <p:sldId id="2183" r:id="rId11"/>
    <p:sldId id="2175" r:id="rId12"/>
    <p:sldId id="2176" r:id="rId13"/>
    <p:sldId id="2184" r:id="rId14"/>
    <p:sldId id="2202" r:id="rId15"/>
    <p:sldId id="2203" r:id="rId16"/>
    <p:sldId id="2187" r:id="rId17"/>
    <p:sldId id="2204" r:id="rId18"/>
    <p:sldId id="2205" r:id="rId19"/>
    <p:sldId id="2195" r:id="rId20"/>
    <p:sldId id="2196" r:id="rId21"/>
    <p:sldId id="2197" r:id="rId22"/>
    <p:sldId id="2159" r:id="rId23"/>
    <p:sldId id="2200" r:id="rId24"/>
    <p:sldId id="2206" r:id="rId25"/>
    <p:sldId id="2192" r:id="rId26"/>
    <p:sldId id="256" r:id="rId27"/>
    <p:sldId id="2210" r:id="rId28"/>
    <p:sldId id="2211" r:id="rId29"/>
    <p:sldId id="2212" r:id="rId30"/>
    <p:sldId id="2213" r:id="rId31"/>
    <p:sldId id="2214" r:id="rId32"/>
    <p:sldId id="2215" r:id="rId33"/>
    <p:sldId id="2216" r:id="rId34"/>
    <p:sldId id="2217" r:id="rId35"/>
    <p:sldId id="2218" r:id="rId36"/>
    <p:sldId id="2219" r:id="rId37"/>
    <p:sldId id="275" r:id="rId38"/>
    <p:sldId id="529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ugliano, Zach" initials="MZ" lastIdx="6" clrIdx="0">
    <p:extLst>
      <p:ext uri="{19B8F6BF-5375-455C-9EA6-DF929625EA0E}">
        <p15:presenceInfo xmlns:p15="http://schemas.microsoft.com/office/powerpoint/2012/main" userId="S::Zach.Mercugliano@kofc.org::f5a2bc3d-ffcc-4d06-afab-76d416a1d1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23B80"/>
    <a:srgbClr val="BC5726"/>
    <a:srgbClr val="E9E7E3"/>
    <a:srgbClr val="F2F3F6"/>
    <a:srgbClr val="DAEDEF"/>
    <a:srgbClr val="A8CBDC"/>
    <a:srgbClr val="415DBA"/>
    <a:srgbClr val="2D2D8A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B3509-C1D5-4137-9F55-B74D09600157}" v="23" dt="2025-06-27T14:31:35.3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7468" autoAdjust="0"/>
  </p:normalViewPr>
  <p:slideViewPr>
    <p:cSldViewPr>
      <p:cViewPr varScale="1">
        <p:scale>
          <a:sx n="86" d="100"/>
          <a:sy n="86" d="100"/>
        </p:scale>
        <p:origin x="21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4" y="2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FD623786-A03A-453B-91CF-4ACE313674A4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327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4" y="9119327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91D5CC87-457D-4937-94F1-F4A1BB839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3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96E66549-9010-4B58-AFBC-2DF9F75BDFBA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316"/>
            <a:ext cx="5850835" cy="4320375"/>
          </a:xfrm>
          <a:prstGeom prst="rect">
            <a:avLst/>
          </a:prstGeom>
        </p:spPr>
        <p:txBody>
          <a:bodyPr vert="horz" lIns="95207" tIns="47604" rIns="95207" bIns="476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327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5" y="9119327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7B1A91C7-F043-4CC1-AB1B-E4118A849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How to Logon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Go to WWW.mikofc.org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On Home Page – Right Boxes scroll down to: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rgbClr val="000000"/>
                </a:solidFill>
                <a:latin typeface="Trump Mediaeval"/>
              </a:rPr>
              <a:t>1 </a:t>
            </a: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Box called </a:t>
            </a:r>
            <a:r>
              <a:rPr lang="en-US" sz="1600" b="1" strike="noStrike" spc="-1">
                <a:solidFill>
                  <a:srgbClr val="000000"/>
                </a:solidFill>
                <a:latin typeface="Trump Mediaeval"/>
              </a:rPr>
              <a:t>Systems </a:t>
            </a: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click on </a:t>
            </a:r>
            <a:r>
              <a:rPr lang="en-US" sz="1600" b="1" strike="noStrike" spc="-1">
                <a:solidFill>
                  <a:srgbClr val="000000"/>
                </a:solidFill>
                <a:latin typeface="Trump Mediaeval"/>
              </a:rPr>
              <a:t>Google mail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5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sldNum" idx="7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3BCB18F-5B34-40B1-8C8D-F58FFE79354F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29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Trump Mediaeval"/>
              </a:rPr>
              <a:t>Maybe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Trump Mediaeval"/>
              </a:rPr>
              <a:t>13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sldNum" idx="8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D19645E-70AD-4AD0-9250-5BB461E3EE11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00" y="698400"/>
            <a:ext cx="6197040" cy="3485520"/>
          </a:xfrm>
          <a:prstGeom prst="rect">
            <a:avLst/>
          </a:prstGeom>
          <a:ln w="0">
            <a:noFill/>
          </a:ln>
        </p:spPr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01640" y="4416480"/>
            <a:ext cx="5605920" cy="418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1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sldNum" idx="9"/>
          </p:nvPr>
        </p:nvSpPr>
        <p:spPr>
          <a:xfrm>
            <a:off x="3970440" y="8829720"/>
            <a:ext cx="3037320" cy="46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66AAE9B-5B53-4DC2-8FAF-8174C4BAA8DA}" type="slidenum"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1 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Unlike Supreme – custom search that stays in the website - custom not just a google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Trump Mediaeval"/>
              </a:rPr>
              <a:t>2</a:t>
            </a:r>
            <a:r>
              <a:rPr lang="en-US" sz="1600" b="0" strike="noStrike" spc="-1">
                <a:solidFill>
                  <a:schemeClr val="dk1"/>
                </a:solidFill>
                <a:latin typeface="+mn-lt"/>
              </a:rPr>
              <a:t> 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Everyone – anyone – your wives should join – new articles posted by </a:t>
            </a:r>
            <a:r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Matthew Hoxsie – The Michigan Columbian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3 Links to the Supreme sign up &amp; the promo code is on the left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  <a:ea typeface="+mn-ea"/>
              </a:rPr>
              <a:t>2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 algn="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 algn="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10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7577F3F-0836-411F-BCA7-82EAEDF247B6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A Cornucopia of useful information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State &amp; links to Supreme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4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11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34BD7C4-2E96-4A1B-ABA9-484F4BB98F17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33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Again, Remembering to scroll down…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1 Clicking on Council forms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2 Brings up a library - again State &amp; Supreme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3 </a:t>
            </a:r>
            <a:r>
              <a:rPr lang="en-US" sz="1200" b="0" strike="noStrike" spc="-1">
                <a:solidFill>
                  <a:schemeClr val="dk1"/>
                </a:solidFill>
                <a:latin typeface="Trump Mediaeval"/>
                <a:ea typeface="+mn-ea"/>
              </a:rPr>
              <a:t>In the Publications Box clicking on Michigan Columbian – brings up an archive 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5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sldNum" idx="12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4C12993-4941-4F30-93D3-7D50ADC88155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Anybody can see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Trump Mediaeval"/>
              </a:rPr>
              <a:t>1 But if they want to access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6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sldNum" idx="13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681C1D-025F-4D8D-959D-71F64B21C9D7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35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9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sldNum" idx="14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850650D-BAE6-42D5-A06F-192CF120D738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36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AA0F-68BC-BEB3-E80A-05566E11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51E67-F158-D114-53A5-EF7903B15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075DFD-1B86-7A1B-883F-0A71ED53C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0D201-01EB-3851-6287-5DBF2BCDC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1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EBD3-85E7-280B-DF8C-956E6E956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DA23F-9C6B-F663-D188-FD87C709E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0421C-BE8B-CA5F-9966-E929EE870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A93A9-D23C-7001-B0E2-2DA583FFC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9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641A-77B8-2636-7650-5589E7BD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F537C-10D2-3F20-0BBB-4C0E60288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54D214-0AD6-0A94-8C3B-DB85D88B7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E8BB5-1C7A-B505-34E8-D4C529E21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71B1A-5B6B-19B8-EC3F-9C1430A29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81C17-29B9-AB45-B17E-00026793D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693B0-C91F-01FD-383D-7E52BB74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23354-B757-37A0-514B-1B6978132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640AD-572E-9D72-9E70-52224C1B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5E08EE-86DD-9D7F-6C94-A9ACB3B54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C3F24-26A3-DF56-7A11-3CEA6B67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67712-7AA9-8921-4763-26212E71E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8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00" y="698400"/>
            <a:ext cx="6197040" cy="3485520"/>
          </a:xfrm>
          <a:prstGeom prst="rect">
            <a:avLst/>
          </a:prstGeom>
          <a:ln w="0">
            <a:noFill/>
          </a:ln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701640" y="4416480"/>
            <a:ext cx="5605920" cy="418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Trump Mediaeval"/>
              </a:rPr>
              <a:t>1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sldNum" idx="4"/>
          </p:nvPr>
        </p:nvSpPr>
        <p:spPr>
          <a:xfrm>
            <a:off x="3970440" y="8829720"/>
            <a:ext cx="3037320" cy="46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C0F6D64-5525-40FE-BEAB-1A1D56A03EF2}" type="slidenum"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16800" indent="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Email Naming Convection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District Deputies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1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 (July 1</a:t>
            </a:r>
            <a:r>
              <a:rPr lang="en-US" sz="1600" b="0" strike="noStrike" spc="-1" baseline="30000">
                <a:solidFill>
                  <a:schemeClr val="dk1"/>
                </a:solidFill>
                <a:latin typeface="Trump Mediaeval"/>
              </a:rPr>
              <a:t>st 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- ask to share) – Contact your </a:t>
            </a:r>
            <a:r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predecessor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2 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  <a:ea typeface="+mn-ea"/>
              </a:rPr>
              <a:t>ddXXX@mikofc.org and start looking regularly – should be daily after July 1 – change password after 7/1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3 SDRR’s/Diocesan/Regional/State Directors &amp; State Officers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4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  <a:ea typeface="+mn-ea"/>
              </a:rPr>
              <a:t> First Initial dot Last Name @ mikofc.org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5 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  <a:ea typeface="+mn-ea"/>
              </a:rPr>
              <a:t>d.kokot@mikofc.org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dk1"/>
                </a:solidFill>
                <a:latin typeface="Trump Mediaeval"/>
                <a:ea typeface="+mn-ea"/>
              </a:rPr>
              <a:t>3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sldNum" idx="5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7DE7247-7F5D-4B22-8131-B09FDE28702D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27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80" y="817560"/>
            <a:ext cx="7171560" cy="4034880"/>
          </a:xfrm>
          <a:prstGeom prst="rect">
            <a:avLst/>
          </a:prstGeom>
          <a:ln w="0">
            <a:noFill/>
          </a:ln>
        </p:spPr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756000" y="5111640"/>
            <a:ext cx="604692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1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 GKXXXX  Grand Knights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2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 FSXXXX  Financial Secretaries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3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 MDXXXX  Membership Directors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latin typeface="Trump Mediaeval"/>
              </a:rPr>
              <a:t>4</a:t>
            </a:r>
            <a:r>
              <a:rPr lang="en-US" sz="1600" b="0" strike="noStrike" spc="-1">
                <a:solidFill>
                  <a:schemeClr val="dk1"/>
                </a:solidFill>
                <a:latin typeface="Trump Mediaeval"/>
              </a:rPr>
              <a:t> PDXXXX Program Directors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5 Share until July 1</a:t>
            </a:r>
            <a:r>
              <a:rPr lang="en-US" sz="1600" b="1" strike="noStrike" spc="-1" baseline="30000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st</a:t>
            </a:r>
            <a:r>
              <a:rPr lang="en-US" sz="16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 – Then... Hand it Off!!!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 algn="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4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sldNum" idx="6"/>
          </p:nvPr>
        </p:nvSpPr>
        <p:spPr>
          <a:xfrm>
            <a:off x="4278960" y="10223640"/>
            <a:ext cx="3279960" cy="5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B2955D5-EEFC-4136-95A6-E41D2F554E5F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28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6DE5BFCD-AB09-40C9-82FB-F3F51B2D5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4E01B3D9-B931-46EB-AF87-61C0716EC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BCA6D764-C15B-3015-6510-F7D19021B4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2845784B-B95F-0C3A-587D-691917E78D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3810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1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53848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76400"/>
            <a:ext cx="5384800" cy="4191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D4FC714D-AA24-D69E-9DC9-B7FC7E35E0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62E5DDC-FC66-5473-0D57-3B2A895DAD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  <p:extLst>
      <p:ext uri="{BB962C8B-B14F-4D97-AF65-F5344CB8AC3E}">
        <p14:creationId xmlns:p14="http://schemas.microsoft.com/office/powerpoint/2010/main" val="3640243734"/>
      </p:ext>
    </p:extLst>
  </p:cSld>
  <p:clrMapOvr>
    <a:masterClrMapping/>
  </p:clrMapOvr>
  <p:transition spd="med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9320" y="380880"/>
            <a:ext cx="1056600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Trump Mediaev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219320" y="1828800"/>
            <a:ext cx="9448560" cy="411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07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9320" y="380880"/>
            <a:ext cx="1056600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Trump Mediaev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1219320" y="1828800"/>
            <a:ext cx="9448560" cy="411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Trump Mediaeval"/>
            </a:endParaRPr>
          </a:p>
        </p:txBody>
      </p:sp>
    </p:spTree>
    <p:extLst>
      <p:ext uri="{BB962C8B-B14F-4D97-AF65-F5344CB8AC3E}">
        <p14:creationId xmlns:p14="http://schemas.microsoft.com/office/powerpoint/2010/main" val="239115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CDB488C-E165-D147-B1F5-B55A82097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237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1784-3267-9C4E-9818-D1EC2273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7754-3053-5E40-89D5-4F7DB0BC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" y="1600200"/>
            <a:ext cx="4892040" cy="4435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566400" cy="1143000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9448800" cy="4114800"/>
          </a:xfrm>
        </p:spPr>
        <p:txBody>
          <a:bodyPr/>
          <a:lstStyle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FBAF21FF-91AE-4C5C-8078-79FE0B3D2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FE263959-AC83-4A9A-90B7-E5E0BC686C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B55A3FF-E60C-4186-BEEA-D96AAC00C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2923602-E288-4886-92A3-57A976E13B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E55A9F40-7472-4CD0-9313-60EADBA65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F64599E-8F4A-48A2-BDA6-420E0B7DBB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15713170-62E9-4DC0-AA12-7ADB60CEB5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3F637088-1DF9-4C0A-86AC-B44E00C61E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3FB67AF0-A316-4A48-90DF-C75EEC01E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E6A67F02-C7C7-46F4-A825-01B244165A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42A85D2-B3B2-46EB-BC5D-B3BE3D131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6BAF67E-D48C-43F3-99BE-A95AEEFCD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852F5A4-63F8-9C23-B061-BBAA415691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BB74E0F4-1C41-A9E9-9FBC-CE690715AE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10953EDA-72C2-4BFA-6731-415EADBC75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84FB078F-9A5C-AFCC-9121-FADB2BCB45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en.wikipedia.org/wiki/Knights_of_Columbu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810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752600"/>
            <a:ext cx="944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7" r:id="rId14"/>
    <p:sldLayoutId id="2147483678" r:id="rId15"/>
    <p:sldLayoutId id="214748367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-842560.bcvp0rtal.com/detail/videos/membership/video/6250025226001/prospect-tab-training-video?autoStart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-842560.bcvp0rtal.com/detail/videos/membership/video/6145850993001/candidate-tab-training?autoStart=tru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kofc.org/" TargetMode="External"/><Relationship Id="rId2" Type="http://schemas.openxmlformats.org/officeDocument/2006/relationships/hyperlink" Target="http://www.kofc.org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ite-842560.bcvp0rtal.com/detail/videos/membership/video/6314055973112/online-join-video?autoStart=tru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8229600" cy="1143000"/>
          </a:xfrm>
        </p:spPr>
        <p:txBody>
          <a:bodyPr/>
          <a:lstStyle/>
          <a:p>
            <a:r>
              <a:rPr lang="en-US" dirty="0"/>
              <a:t>Key Issues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295400"/>
            <a:ext cx="10058400" cy="4191000"/>
          </a:xfrm>
        </p:spPr>
        <p:txBody>
          <a:bodyPr/>
          <a:lstStyle/>
          <a:p>
            <a:pPr marL="749300" indent="-749300">
              <a:lnSpc>
                <a:spcPct val="90000"/>
              </a:lnSpc>
            </a:pPr>
            <a:r>
              <a:rPr lang="en-US" sz="3600" dirty="0"/>
              <a:t>No Man is too busy to give up one day (24 hours) a year</a:t>
            </a:r>
          </a:p>
          <a:p>
            <a:pPr marL="749300" indent="-749300">
              <a:lnSpc>
                <a:spcPct val="90000"/>
              </a:lnSpc>
            </a:pPr>
            <a:r>
              <a:rPr lang="en-US" sz="3600" dirty="0"/>
              <a:t>By spending just 24 hours with the KofC you will be able to serve your parish, help those in need in your community, grow in faith, and protect your family</a:t>
            </a:r>
          </a:p>
          <a:p>
            <a:pPr marL="749300" indent="-749300">
              <a:lnSpc>
                <a:spcPct val="90000"/>
              </a:lnSpc>
            </a:pPr>
            <a:r>
              <a:rPr lang="en-US" sz="3600" dirty="0"/>
              <a:t>Nearly 2 million men around the world have found the KofC adds something to their lives</a:t>
            </a:r>
          </a:p>
        </p:txBody>
      </p:sp>
    </p:spTree>
    <p:extLst>
      <p:ext uri="{BB962C8B-B14F-4D97-AF65-F5344CB8AC3E}">
        <p14:creationId xmlns:p14="http://schemas.microsoft.com/office/powerpoint/2010/main" val="7287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73A85E-5FA6-EC64-6B88-369E0E17C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3" y="406124"/>
            <a:ext cx="10303513" cy="56234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F179A3-F965-F804-C74E-E8A92BF6A711}"/>
              </a:ext>
            </a:extLst>
          </p:cNvPr>
          <p:cNvSpPr/>
          <p:nvPr/>
        </p:nvSpPr>
        <p:spPr>
          <a:xfrm>
            <a:off x="2082297" y="3548958"/>
            <a:ext cx="1901228" cy="6337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4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D8E2223-EE88-D0E5-42DB-3E6BBFCEA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83" y="528651"/>
            <a:ext cx="10266629" cy="56282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52A1AB-0E9C-5766-DB4A-7655B1624370}"/>
              </a:ext>
            </a:extLst>
          </p:cNvPr>
          <p:cNvSpPr/>
          <p:nvPr/>
        </p:nvSpPr>
        <p:spPr>
          <a:xfrm>
            <a:off x="2344848" y="2835797"/>
            <a:ext cx="4834549" cy="4888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D0AA60-BD41-8FE8-9B30-4260EEEF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7" y="1166292"/>
            <a:ext cx="6189992" cy="3787555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C4BB9E9-9CED-C572-C5D1-53E5E441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63" y="475832"/>
            <a:ext cx="5763570" cy="54994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A8680-8A41-53F5-8EE5-5E81EE9755F5}"/>
              </a:ext>
            </a:extLst>
          </p:cNvPr>
          <p:cNvSpPr/>
          <p:nvPr/>
        </p:nvSpPr>
        <p:spPr>
          <a:xfrm>
            <a:off x="7224665" y="1294646"/>
            <a:ext cx="3404103" cy="8329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661964-9AA8-64C9-1B4C-0182FF1580F5}"/>
              </a:ext>
            </a:extLst>
          </p:cNvPr>
          <p:cNvSpPr/>
          <p:nvPr/>
        </p:nvSpPr>
        <p:spPr>
          <a:xfrm>
            <a:off x="7224665" y="2462543"/>
            <a:ext cx="3757188" cy="4798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09E4E1D-9FF8-3CEB-09DC-54E25A6A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50" y="326177"/>
            <a:ext cx="10752499" cy="58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3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627C9-3F29-290A-6C34-306E72E0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9B39-7774-FA12-1A89-9741E07E9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09600"/>
            <a:ext cx="10363200" cy="1470025"/>
          </a:xfrm>
        </p:spPr>
        <p:txBody>
          <a:bodyPr/>
          <a:lstStyle/>
          <a:p>
            <a:r>
              <a:rPr lang="en-US" dirty="0"/>
              <a:t>Prospect Tab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1F665-82DE-24BB-8F20-9C9A54BF10E3}"/>
              </a:ext>
            </a:extLst>
          </p:cNvPr>
          <p:cNvSpPr/>
          <p:nvPr/>
        </p:nvSpPr>
        <p:spPr bwMode="auto">
          <a:xfrm>
            <a:off x="762000" y="2079625"/>
            <a:ext cx="1981200" cy="1120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Candidate fills out “join us” form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765B2-34C4-DEB3-8A60-26095E5AD7E7}"/>
              </a:ext>
            </a:extLst>
          </p:cNvPr>
          <p:cNvSpPr/>
          <p:nvPr/>
        </p:nvSpPr>
        <p:spPr bwMode="auto">
          <a:xfrm>
            <a:off x="3276600" y="2079625"/>
            <a:ext cx="1981200" cy="1120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Supreme sends candidate an e-mail.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414EE8-98B2-40BA-F4B6-984C1BB1EB90}"/>
              </a:ext>
            </a:extLst>
          </p:cNvPr>
          <p:cNvCxnSpPr>
            <a:stCxn id="8" idx="3"/>
            <a:endCxn id="9" idx="1"/>
          </p:cNvCxnSpPr>
          <p:nvPr/>
        </p:nvCxnSpPr>
        <p:spPr bwMode="auto">
          <a:xfrm>
            <a:off x="2743200" y="2640013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958E2F0-0395-5182-B4A9-59DB4707E8D3}"/>
              </a:ext>
            </a:extLst>
          </p:cNvPr>
          <p:cNvSpPr/>
          <p:nvPr/>
        </p:nvSpPr>
        <p:spPr bwMode="auto">
          <a:xfrm>
            <a:off x="5792638" y="2079625"/>
            <a:ext cx="1981200" cy="1120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Candidate clicks on “Confirm”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1AFC2B-A929-F9F5-7E76-24182581BA9B}"/>
              </a:ext>
            </a:extLst>
          </p:cNvPr>
          <p:cNvCxnSpPr>
            <a:endCxn id="12" idx="1"/>
          </p:cNvCxnSpPr>
          <p:nvPr/>
        </p:nvCxnSpPr>
        <p:spPr bwMode="auto">
          <a:xfrm>
            <a:off x="5259238" y="2640013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9C3B13-9476-D492-8340-0AABCC434B95}"/>
              </a:ext>
            </a:extLst>
          </p:cNvPr>
          <p:cNvCxnSpPr/>
          <p:nvPr/>
        </p:nvCxnSpPr>
        <p:spPr bwMode="auto">
          <a:xfrm>
            <a:off x="7773838" y="25908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71498BFE-E7B3-8BAB-C848-21FC61533EFA}"/>
              </a:ext>
            </a:extLst>
          </p:cNvPr>
          <p:cNvSpPr/>
          <p:nvPr/>
        </p:nvSpPr>
        <p:spPr bwMode="auto">
          <a:xfrm>
            <a:off x="8307238" y="1499393"/>
            <a:ext cx="2436962" cy="2182813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If Candidate selects a council.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66318F-294D-3996-7DC3-698FBD97E85D}"/>
              </a:ext>
            </a:extLst>
          </p:cNvPr>
          <p:cNvSpPr/>
          <p:nvPr/>
        </p:nvSpPr>
        <p:spPr bwMode="auto">
          <a:xfrm>
            <a:off x="5791200" y="4323272"/>
            <a:ext cx="1981200" cy="1120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Jim Escott assigns a council</a:t>
            </a:r>
            <a:r>
              <a:rPr lang="en-US" sz="2000" dirty="0">
                <a:latin typeface="Times" pitchFamily="18" charset="0"/>
              </a:rPr>
              <a:t> within 2 days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FBD48-164E-BC4D-4DCC-12F1E2F9162E}"/>
              </a:ext>
            </a:extLst>
          </p:cNvPr>
          <p:cNvSpPr/>
          <p:nvPr/>
        </p:nvSpPr>
        <p:spPr bwMode="auto">
          <a:xfrm>
            <a:off x="8307238" y="4323272"/>
            <a:ext cx="1981200" cy="1120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E-member is assigned to council tab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5903D1-D18A-A481-86D3-3A21427E09F3}"/>
              </a:ext>
            </a:extLst>
          </p:cNvPr>
          <p:cNvCxnSpPr>
            <a:endCxn id="17" idx="1"/>
          </p:cNvCxnSpPr>
          <p:nvPr/>
        </p:nvCxnSpPr>
        <p:spPr bwMode="auto">
          <a:xfrm>
            <a:off x="7773838" y="488366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7978DB9-8EF7-2A5F-C747-BCFDC8792731}"/>
              </a:ext>
            </a:extLst>
          </p:cNvPr>
          <p:cNvCxnSpPr>
            <a:stCxn id="15" idx="2"/>
            <a:endCxn id="16" idx="0"/>
          </p:cNvCxnSpPr>
          <p:nvPr/>
        </p:nvCxnSpPr>
        <p:spPr bwMode="auto">
          <a:xfrm rot="5400000">
            <a:off x="7833227" y="2630780"/>
            <a:ext cx="641066" cy="2743919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76A3FB-BAEA-E8FD-6F69-808B8582AD5D}"/>
              </a:ext>
            </a:extLst>
          </p:cNvPr>
          <p:cNvSpPr txBox="1"/>
          <p:nvPr/>
        </p:nvSpPr>
        <p:spPr>
          <a:xfrm>
            <a:off x="7812751" y="365760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7D1F32E-8FC4-E430-A2CB-267D74CF5694}"/>
              </a:ext>
            </a:extLst>
          </p:cNvPr>
          <p:cNvCxnSpPr>
            <a:stCxn id="15" idx="3"/>
            <a:endCxn id="17" idx="3"/>
          </p:cNvCxnSpPr>
          <p:nvPr/>
        </p:nvCxnSpPr>
        <p:spPr bwMode="auto">
          <a:xfrm flipH="1">
            <a:off x="10288438" y="2590800"/>
            <a:ext cx="455762" cy="2292860"/>
          </a:xfrm>
          <a:prstGeom prst="bentConnector3">
            <a:avLst>
              <a:gd name="adj1" fmla="val -50158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BC062D-A16A-2C17-CBA5-D039938A8435}"/>
              </a:ext>
            </a:extLst>
          </p:cNvPr>
          <p:cNvSpPr txBox="1"/>
          <p:nvPr/>
        </p:nvSpPr>
        <p:spPr>
          <a:xfrm>
            <a:off x="10515600" y="3682206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47981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4B674-40C8-4744-A10D-51BB7D3C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2995-595D-ED37-B338-A79382947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2400"/>
            <a:ext cx="10363200" cy="1470025"/>
          </a:xfrm>
        </p:spPr>
        <p:txBody>
          <a:bodyPr/>
          <a:lstStyle/>
          <a:p>
            <a:r>
              <a:rPr lang="en-US" dirty="0"/>
              <a:t>Prospect Tab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52853-F021-2B3F-D6FB-DA305A022090}"/>
              </a:ext>
            </a:extLst>
          </p:cNvPr>
          <p:cNvSpPr txBox="1"/>
          <p:nvPr/>
        </p:nvSpPr>
        <p:spPr>
          <a:xfrm>
            <a:off x="685800" y="1295400"/>
            <a:ext cx="108204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https://site-842560.bcvp0rtal.com/detail/videos/membership/video/6250025226001/prospect-tab-training-video?autoStart=true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12BF8B-5614-9F86-843F-53DFA9FEE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905000"/>
            <a:ext cx="9501950" cy="4034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C35C73-2BAA-2A5E-AF71-ACD1DA612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181420"/>
            <a:ext cx="1371791" cy="3905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E8709E-5CBB-FFC9-2DFE-4B265BCEAF14}"/>
              </a:ext>
            </a:extLst>
          </p:cNvPr>
          <p:cNvSpPr/>
          <p:nvPr/>
        </p:nvSpPr>
        <p:spPr bwMode="auto">
          <a:xfrm>
            <a:off x="6934200" y="4267200"/>
            <a:ext cx="12192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Candidate</a:t>
            </a:r>
          </a:p>
        </p:txBody>
      </p:sp>
    </p:spTree>
    <p:extLst>
      <p:ext uri="{BB962C8B-B14F-4D97-AF65-F5344CB8AC3E}">
        <p14:creationId xmlns:p14="http://schemas.microsoft.com/office/powerpoint/2010/main" val="1408741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D162ECC-A2EC-7EC1-DC44-4241F5BA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7410775" cy="428668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793A29-BFD5-CD7D-9A1B-1EB99B039426}"/>
              </a:ext>
            </a:extLst>
          </p:cNvPr>
          <p:cNvSpPr txBox="1">
            <a:spLocks/>
          </p:cNvSpPr>
          <p:nvPr/>
        </p:nvSpPr>
        <p:spPr bwMode="auto">
          <a:xfrm>
            <a:off x="914400" y="381000"/>
            <a:ext cx="10363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9pPr>
          </a:lstStyle>
          <a:p>
            <a:r>
              <a:rPr lang="en-US" sz="4400" kern="0" dirty="0">
                <a:solidFill>
                  <a:schemeClr val="tx1"/>
                </a:solidFill>
              </a:rPr>
              <a:t>Prospect Tab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2138A-A2F3-3849-0478-F3E0CC8C7D96}"/>
              </a:ext>
            </a:extLst>
          </p:cNvPr>
          <p:cNvSpPr txBox="1"/>
          <p:nvPr/>
        </p:nvSpPr>
        <p:spPr>
          <a:xfrm>
            <a:off x="7848600" y="2286000"/>
            <a:ext cx="419100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Assigned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 e-members that said they wish to join your council.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include other e-members assigned by Jim Escott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List of Prospects - </a:t>
            </a:r>
            <a:r>
              <a:rPr lang="en-US" dirty="0"/>
              <a:t>Click on the prospect name to see detailed information. (next page)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Action </a:t>
            </a:r>
            <a:r>
              <a:rPr lang="en-US" dirty="0"/>
              <a:t>– FS (or GK) should pass this information along to the Council Membership Director.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9DAE3-7ECF-4C33-F3F4-E5D9BAB73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8186-15A9-2D7D-6308-C7E2DD392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8600"/>
            <a:ext cx="10363200" cy="1470025"/>
          </a:xfrm>
        </p:spPr>
        <p:txBody>
          <a:bodyPr/>
          <a:lstStyle/>
          <a:p>
            <a:r>
              <a:rPr lang="en-US" dirty="0"/>
              <a:t>Prospect Tab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4AFAB-B196-3CF8-09FA-2E98D490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1778740"/>
            <a:ext cx="12192000" cy="50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98960-1760-627A-6047-8D7AFAE73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547F-1AE5-0A8F-6FAD-756BF5AF1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2400"/>
            <a:ext cx="10363200" cy="1470025"/>
          </a:xfrm>
        </p:spPr>
        <p:txBody>
          <a:bodyPr/>
          <a:lstStyle/>
          <a:p>
            <a:r>
              <a:rPr lang="en-US" dirty="0"/>
              <a:t>Prospect Tab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94D39-2636-9520-B291-3726217E5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11277600" cy="529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89773-95D1-677C-2AB8-53E0E675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56F2-90B2-6F9A-41EA-A22A2E0CF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2400"/>
            <a:ext cx="10363200" cy="1470025"/>
          </a:xfrm>
        </p:spPr>
        <p:txBody>
          <a:bodyPr/>
          <a:lstStyle/>
          <a:p>
            <a:r>
              <a:rPr lang="en-US" dirty="0"/>
              <a:t>Candidate Tab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F13C4-ECDC-4409-8042-63B2F4E00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149476"/>
            <a:ext cx="10820400" cy="303212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What do you do if an e-member is missing from your Prospect Tab?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What do you do if you accidentally reject an e-member?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What do you do if you have a candidate that wants to join your council but is NOT an e-member?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What do you do if you want to transfer an existing member from a different council to your council?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F75EE-1D63-6B2C-F370-98749521C41D}"/>
              </a:ext>
            </a:extLst>
          </p:cNvPr>
          <p:cNvSpPr txBox="1"/>
          <p:nvPr/>
        </p:nvSpPr>
        <p:spPr>
          <a:xfrm>
            <a:off x="685800" y="1214735"/>
            <a:ext cx="1082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https://site-842560.bcvp0rtal.com/detail/videos/membership/video/6145850993001/candidate-tab-training?autoStart=true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3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10210800" cy="762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24 hours can change your life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1066800"/>
            <a:ext cx="8686800" cy="48006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8 Hours</a:t>
            </a:r>
            <a:r>
              <a:rPr lang="en-US" sz="2800" dirty="0"/>
              <a:t> a year working with you council on charitable projects</a:t>
            </a:r>
          </a:p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4 Hours</a:t>
            </a:r>
            <a:r>
              <a:rPr lang="en-US" sz="2800" dirty="0"/>
              <a:t> a year enjoying a</a:t>
            </a:r>
          </a:p>
          <a:p>
            <a:pPr marL="514350" indent="-514350">
              <a:lnSpc>
                <a:spcPct val="90000"/>
              </a:lnSpc>
              <a:buNone/>
            </a:pPr>
            <a:r>
              <a:rPr lang="en-US" sz="2800" dirty="0"/>
              <a:t>	council social function</a:t>
            </a:r>
          </a:p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4 Hours</a:t>
            </a:r>
            <a:r>
              <a:rPr lang="en-US" sz="2800" dirty="0"/>
              <a:t> a year attending</a:t>
            </a:r>
          </a:p>
          <a:p>
            <a:pPr marL="514350" indent="-514350">
              <a:lnSpc>
                <a:spcPct val="90000"/>
              </a:lnSpc>
              <a:buNone/>
            </a:pPr>
            <a:r>
              <a:rPr lang="en-US" sz="2800" dirty="0"/>
              <a:t>	council meetings</a:t>
            </a:r>
          </a:p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6 Hours</a:t>
            </a:r>
            <a:r>
              <a:rPr lang="en-US" sz="2800" dirty="0"/>
              <a:t> a year reading the Columbia, visiting </a:t>
            </a:r>
            <a:r>
              <a:rPr lang="en-US" sz="2800" dirty="0">
                <a:hlinkClick r:id="rId2"/>
              </a:rPr>
              <a:t>www.kofc.org</a:t>
            </a:r>
            <a:r>
              <a:rPr lang="en-US" sz="2800" dirty="0"/>
              <a:t> and </a:t>
            </a:r>
            <a:r>
              <a:rPr lang="en-US" sz="2800" dirty="0">
                <a:hlinkClick r:id="rId3"/>
              </a:rPr>
              <a:t>www.mikofc.org</a:t>
            </a:r>
            <a:r>
              <a:rPr lang="en-US" sz="2800" dirty="0"/>
              <a:t> </a:t>
            </a:r>
          </a:p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1 Hour</a:t>
            </a:r>
            <a:r>
              <a:rPr lang="en-US" sz="2800" dirty="0"/>
              <a:t> a year meeting your Supreme Council Field Agent</a:t>
            </a:r>
          </a:p>
          <a:p>
            <a:pPr marL="514350" indent="-51435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1 Hour</a:t>
            </a:r>
            <a:r>
              <a:rPr lang="en-US" dirty="0"/>
              <a:t> attending a Corporate Communion</a:t>
            </a:r>
            <a:endParaRPr lang="en-US" sz="3600" dirty="0"/>
          </a:p>
        </p:txBody>
      </p:sp>
      <p:sp>
        <p:nvSpPr>
          <p:cNvPr id="112645" name="WordArt 5"/>
          <p:cNvSpPr>
            <a:spLocks noChangeArrowheads="1" noChangeShapeType="1" noTextEdit="1"/>
          </p:cNvSpPr>
          <p:nvPr/>
        </p:nvSpPr>
        <p:spPr bwMode="auto">
          <a:xfrm rot="208791">
            <a:off x="7217692" y="1512058"/>
            <a:ext cx="2438400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7563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91209" scaled="1"/>
                </a:gradFill>
                <a:latin typeface="Impact"/>
              </a:rPr>
              <a:t>24 Hours</a:t>
            </a:r>
          </a:p>
        </p:txBody>
      </p:sp>
    </p:spTree>
    <p:extLst>
      <p:ext uri="{BB962C8B-B14F-4D97-AF65-F5344CB8AC3E}">
        <p14:creationId xmlns:p14="http://schemas.microsoft.com/office/powerpoint/2010/main" val="2526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4C7A-DBDA-0A7A-3A74-0B68C366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8442-7C56-6DE7-E0D3-8C87B5AF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13" y="331365"/>
            <a:ext cx="8507412" cy="583035"/>
          </a:xfrm>
        </p:spPr>
        <p:txBody>
          <a:bodyPr/>
          <a:lstStyle/>
          <a:p>
            <a:pPr algn="ctr"/>
            <a:r>
              <a:rPr lang="en-US" sz="3600" dirty="0"/>
              <a:t>Information Provided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30FE5-8D98-C73D-7CCD-38EF40D4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48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3A503-7AE5-C2FF-CC58-DE630EA4F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61F4-9D69-C33C-479E-1483A405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390088"/>
            <a:ext cx="11887200" cy="599813"/>
          </a:xfrm>
        </p:spPr>
        <p:txBody>
          <a:bodyPr/>
          <a:lstStyle/>
          <a:p>
            <a:pPr algn="ctr"/>
            <a:r>
              <a:rPr lang="en-US" sz="3600" dirty="0"/>
              <a:t>What do you need to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4477A-1F5B-44BA-0477-6059A051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12192000" cy="42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F113-CFDE-458B-A9F3-DF7E5EF7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13" y="331365"/>
            <a:ext cx="8507412" cy="583035"/>
          </a:xfrm>
        </p:spPr>
        <p:txBody>
          <a:bodyPr/>
          <a:lstStyle/>
          <a:p>
            <a:pPr algn="ctr"/>
            <a:r>
              <a:rPr lang="en-US" sz="3600" dirty="0"/>
              <a:t>Information Provided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C8416-CDC8-2003-7A97-F852B8DF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4464"/>
            <a:ext cx="10820400" cy="60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C456B-90B7-FC5C-60EF-C6B26C0F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3124-AACC-2265-B7D9-37EE6148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390088"/>
            <a:ext cx="11887200" cy="599813"/>
          </a:xfrm>
        </p:spPr>
        <p:txBody>
          <a:bodyPr/>
          <a:lstStyle/>
          <a:p>
            <a:pPr algn="ctr"/>
            <a:r>
              <a:rPr lang="en-US" sz="3600" dirty="0"/>
              <a:t>What do you need to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A1CEE-8E1A-1291-7AB8-56B03EF5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2" y="457200"/>
            <a:ext cx="11811000" cy="57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3331-45D8-ED9E-0A96-366C2AF9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9119-3358-8480-DAA3-355DCDF9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390088"/>
            <a:ext cx="11887200" cy="599813"/>
          </a:xfrm>
        </p:spPr>
        <p:txBody>
          <a:bodyPr/>
          <a:lstStyle/>
          <a:p>
            <a:pPr algn="ctr"/>
            <a:r>
              <a:rPr lang="en-US" sz="3600" dirty="0"/>
              <a:t>What do you need to do?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F01B50-8F10-18E3-1496-D4DB36B023D9}"/>
              </a:ext>
            </a:extLst>
          </p:cNvPr>
          <p:cNvSpPr txBox="1">
            <a:spLocks/>
          </p:cNvSpPr>
          <p:nvPr/>
        </p:nvSpPr>
        <p:spPr bwMode="auto">
          <a:xfrm>
            <a:off x="914400" y="152401"/>
            <a:ext cx="1036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Frequently Asked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62478-D8FE-B5B8-3688-20591BCE1347}"/>
              </a:ext>
            </a:extLst>
          </p:cNvPr>
          <p:cNvSpPr txBox="1"/>
          <p:nvPr/>
        </p:nvSpPr>
        <p:spPr>
          <a:xfrm>
            <a:off x="838200" y="1524000"/>
            <a:ext cx="9720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 you need a membership # to bring a former member (or transfer a member) into your council?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the main reason a new e-member does NOT come through to your Prospect tab?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8CA1B-DB85-22A4-5091-EC7DAABF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B23D68-44CD-0F57-789F-F963A859CB55}"/>
              </a:ext>
            </a:extLst>
          </p:cNvPr>
          <p:cNvSpPr/>
          <p:nvPr/>
        </p:nvSpPr>
        <p:spPr>
          <a:xfrm>
            <a:off x="3429000" y="11430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600200" algn="ctr"/>
                <a:tab pos="5543550" algn="ctr"/>
              </a:tabLs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chen BT" panose="0204080602020605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 Kendziorski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1600200" algn="ctr"/>
                <a:tab pos="5543550" algn="ctr"/>
              </a:tabLs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State New Council Development Director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840AFA-C50B-A3FA-46F5-0160B0E35E7A}"/>
              </a:ext>
            </a:extLst>
          </p:cNvPr>
          <p:cNvSpPr/>
          <p:nvPr/>
        </p:nvSpPr>
        <p:spPr>
          <a:xfrm>
            <a:off x="3390900" y="5391359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600200" algn="ctr"/>
                <a:tab pos="5543550" algn="ctr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chen BT" panose="02040806020206050204" pitchFamily="18" charset="0"/>
                <a:ea typeface="Times New Roman" panose="02020603050405020304" pitchFamily="18" charset="0"/>
                <a:cs typeface="Aachen BT" panose="02040806020206050204" pitchFamily="18" charset="0"/>
              </a:rPr>
              <a:t>Let’s SOAR to New Heights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6F0DAF-653F-4B6A-9D8A-29D462498A30}"/>
              </a:ext>
            </a:extLst>
          </p:cNvPr>
          <p:cNvGrpSpPr/>
          <p:nvPr/>
        </p:nvGrpSpPr>
        <p:grpSpPr>
          <a:xfrm>
            <a:off x="4483100" y="3276600"/>
            <a:ext cx="3530600" cy="1866900"/>
            <a:chOff x="5130800" y="3352800"/>
            <a:chExt cx="3530600" cy="1866900"/>
          </a:xfrm>
        </p:grpSpPr>
        <p:pic>
          <p:nvPicPr>
            <p:cNvPr id="2050" name="Picture 2" descr="Isaiah 40:31 in 2020 | Eagle pictures, Christian posters, Christian ...">
              <a:extLst>
                <a:ext uri="{FF2B5EF4-FFF2-40B4-BE49-F238E27FC236}">
                  <a16:creationId xmlns:a16="http://schemas.microsoft.com/office/drawing/2014/main" id="{D4A89E59-73EB-A075-D91B-F2BB28880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800" y="3352800"/>
              <a:ext cx="1244600" cy="1866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CB1FD6-DB98-1474-2438-DD0EBCCC90F9}"/>
                </a:ext>
              </a:extLst>
            </p:cNvPr>
            <p:cNvSpPr txBox="1"/>
            <p:nvPr/>
          </p:nvSpPr>
          <p:spPr>
            <a:xfrm>
              <a:off x="6451600" y="3459540"/>
              <a:ext cx="220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S</a:t>
              </a:r>
              <a:r>
                <a:rPr lang="en-US" sz="2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ervice</a:t>
              </a:r>
            </a:p>
            <a:p>
              <a:pPr marL="1603375" indent="-1603375"/>
              <a:r>
                <a:rPr lang="en-US" sz="2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O</a:t>
              </a:r>
              <a:r>
                <a:rPr lang="en-US" sz="2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ptimism</a:t>
              </a:r>
            </a:p>
            <a:p>
              <a:pPr marL="1603375" indent="-1603375"/>
              <a:r>
                <a:rPr lang="en-US" sz="24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A</a:t>
              </a:r>
              <a:r>
                <a:rPr lang="en-US" sz="2400" b="1" dirty="0">
                  <a:solidFill>
                    <a:srgbClr val="FF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spire</a:t>
              </a:r>
            </a:p>
            <a:p>
              <a:r>
                <a:rPr lang="en-US" sz="2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R</a:t>
              </a:r>
              <a:r>
                <a:rPr lang="en-US" sz="2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esponsibility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99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476440" y="3124080"/>
            <a:ext cx="7237800" cy="289440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i="1" strike="noStrike" spc="-1">
                <a:solidFill>
                  <a:schemeClr val="dk1"/>
                </a:solidFill>
                <a:latin typeface="Trump Mediaeval"/>
              </a:rPr>
              <a:t>Michigan Knights of Columbus Email</a:t>
            </a:r>
            <a:br>
              <a:rPr sz="2400"/>
            </a:br>
            <a:br>
              <a:rPr sz="2400"/>
            </a:br>
            <a:br>
              <a:rPr sz="2400"/>
            </a:br>
            <a:r>
              <a:rPr lang="en-US" sz="2400" b="0" strike="noStrike" spc="-1">
                <a:solidFill>
                  <a:schemeClr val="dk1"/>
                </a:solidFill>
                <a:latin typeface="Trump Mediaeval"/>
              </a:rPr>
              <a:t>Jeff Thomas</a:t>
            </a:r>
            <a:br>
              <a:rPr sz="2400"/>
            </a:br>
            <a:r>
              <a:rPr lang="en-US" sz="2400" b="0" strike="noStrike" spc="-1">
                <a:solidFill>
                  <a:schemeClr val="dk1"/>
                </a:solidFill>
                <a:latin typeface="Trump Mediaeval"/>
              </a:rPr>
              <a:t>State Email Director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Picture 3"/>
          <p:cNvPicPr/>
          <p:nvPr/>
        </p:nvPicPr>
        <p:blipFill>
          <a:blip r:embed="rId3"/>
          <a:stretch/>
        </p:blipFill>
        <p:spPr>
          <a:xfrm>
            <a:off x="4838400" y="612720"/>
            <a:ext cx="2513880" cy="251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60240" y="457200"/>
            <a:ext cx="10565280" cy="114192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i="1" strike="noStrike" spc="-1">
                <a:solidFill>
                  <a:schemeClr val="dk1"/>
                </a:solidFill>
                <a:latin typeface="Trump Mediaeval"/>
              </a:rPr>
              <a:t>Email Naming Convection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219320" y="1676520"/>
            <a:ext cx="9447840" cy="411372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16800" indent="0" algn="ctr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en-US" sz="3600" b="1" strike="noStrike" spc="-1">
                <a:solidFill>
                  <a:schemeClr val="dk1"/>
                </a:solidFill>
                <a:latin typeface="Trump Mediaeval"/>
              </a:rPr>
              <a:t>District Deputies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chemeClr val="dk1"/>
                </a:solidFill>
                <a:latin typeface="Trump Mediaeval"/>
              </a:rPr>
              <a:t>(July 1</a:t>
            </a:r>
            <a:r>
              <a:rPr lang="en-US" sz="2800" b="0" strike="noStrike" spc="-1" baseline="30000">
                <a:solidFill>
                  <a:schemeClr val="dk1"/>
                </a:solidFill>
                <a:latin typeface="Trump Mediaeval"/>
              </a:rPr>
              <a:t>st </a:t>
            </a:r>
            <a:r>
              <a:rPr lang="en-US" sz="2800" b="0" strike="noStrike" spc="-1">
                <a:solidFill>
                  <a:schemeClr val="dk1"/>
                </a:solidFill>
                <a:latin typeface="Trump Mediaeval"/>
              </a:rPr>
              <a:t>- ask to share)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chemeClr val="dk1"/>
                </a:solidFill>
                <a:latin typeface="Trump Mediaeval"/>
              </a:rPr>
              <a:t>ddXXX@mikofc.org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en-US" sz="3600" b="1" strike="noStrike" spc="-1">
                <a:solidFill>
                  <a:schemeClr val="dk1"/>
                </a:solidFill>
                <a:latin typeface="Trump Mediaeval"/>
              </a:rPr>
              <a:t>SDRR’s/Diocesan/Regional/State Directors</a:t>
            </a:r>
            <a:br>
              <a:rPr sz="3600"/>
            </a:br>
            <a:r>
              <a:rPr lang="en-US" sz="3600" b="1" strike="noStrike" spc="-1">
                <a:solidFill>
                  <a:schemeClr val="dk1"/>
                </a:solidFill>
                <a:latin typeface="Trump Mediaeval"/>
              </a:rPr>
              <a:t>&amp; State Officers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chemeClr val="dk1"/>
                </a:solidFill>
                <a:latin typeface="Trump Mediaeval"/>
              </a:rPr>
              <a:t>First Initial dot Last Name @ mikofc.org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chemeClr val="dk1"/>
                </a:solidFill>
                <a:latin typeface="Trump Mediaeval"/>
              </a:rPr>
              <a:t>j.thomas@mikofc.org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12880" y="343080"/>
            <a:ext cx="10565280" cy="114192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i="1" strike="noStrike" spc="-1">
                <a:solidFill>
                  <a:schemeClr val="dk1"/>
                </a:solidFill>
                <a:latin typeface="Trump Mediaeval"/>
              </a:rPr>
              <a:t>MI KofC Email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2514600" y="1828800"/>
            <a:ext cx="8152200" cy="411372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16800" indent="0" algn="ctr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3200" b="1" strike="noStrike" spc="-1">
                <a:solidFill>
                  <a:schemeClr val="dk1"/>
                </a:solidFill>
                <a:latin typeface="Trump Mediaeval"/>
              </a:rPr>
              <a:t>Council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60440" indent="-460440" defTabSz="914400">
              <a:lnSpc>
                <a:spcPct val="100000"/>
              </a:lnSpc>
              <a:spcBef>
                <a:spcPts val="641"/>
              </a:spcBef>
              <a:buSzPct val="100000"/>
              <a:buBlip>
                <a:blip r:embed="rId3"/>
              </a:buBlip>
              <a:tabLst>
                <a:tab pos="2859120" algn="l"/>
              </a:tabLst>
            </a:pPr>
            <a:r>
              <a:rPr lang="en-US" sz="3200" b="0" strike="noStrike" spc="-1">
                <a:solidFill>
                  <a:schemeClr val="dk1"/>
                </a:solidFill>
                <a:latin typeface="Trump Mediaeval"/>
              </a:rPr>
              <a:t>GKXXXX	Grand Knights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60440" indent="-460440" defTabSz="914400">
              <a:lnSpc>
                <a:spcPct val="100000"/>
              </a:lnSpc>
              <a:spcBef>
                <a:spcPts val="641"/>
              </a:spcBef>
              <a:buSzPct val="100000"/>
              <a:buBlip>
                <a:blip r:embed="rId3"/>
              </a:buBlip>
              <a:tabLst>
                <a:tab pos="2859120" algn="l"/>
              </a:tabLst>
            </a:pPr>
            <a:r>
              <a:rPr lang="en-US" sz="3200" b="0" strike="noStrike" spc="-1">
                <a:solidFill>
                  <a:schemeClr val="dk1"/>
                </a:solidFill>
                <a:latin typeface="Trump Mediaeval"/>
              </a:rPr>
              <a:t>FSXXXX	Financial Secretaries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60440" indent="-460440" defTabSz="914400">
              <a:lnSpc>
                <a:spcPct val="100000"/>
              </a:lnSpc>
              <a:spcBef>
                <a:spcPts val="641"/>
              </a:spcBef>
              <a:buSzPct val="100000"/>
              <a:buBlip>
                <a:blip r:embed="rId3"/>
              </a:buBlip>
              <a:tabLst>
                <a:tab pos="2859120" algn="l"/>
              </a:tabLst>
            </a:pPr>
            <a:r>
              <a:rPr lang="en-US" sz="3200" b="0" strike="noStrike" spc="-1">
                <a:solidFill>
                  <a:schemeClr val="dk1"/>
                </a:solidFill>
                <a:latin typeface="Trump Mediaeval"/>
              </a:rPr>
              <a:t>MDXXXX	Membership Directors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60440" indent="-460440" defTabSz="914400">
              <a:lnSpc>
                <a:spcPct val="100000"/>
              </a:lnSpc>
              <a:spcBef>
                <a:spcPts val="641"/>
              </a:spcBef>
              <a:buSzPct val="100000"/>
              <a:buBlip>
                <a:blip r:embed="rId3"/>
              </a:buBlip>
              <a:tabLst>
                <a:tab pos="2859120" algn="l"/>
              </a:tabLst>
            </a:pPr>
            <a:r>
              <a:rPr lang="en-US" sz="3200" b="0" strike="noStrike" spc="-1">
                <a:solidFill>
                  <a:schemeClr val="dk1"/>
                </a:solidFill>
                <a:latin typeface="Trump Mediaeval"/>
              </a:rPr>
              <a:t>PDXXXX	Program Directors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316800" indent="0" algn="ctr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32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Share until July 1</a:t>
            </a:r>
            <a:r>
              <a:rPr lang="en-US" sz="3200" b="1" strike="noStrike" spc="-1" baseline="30000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st</a:t>
            </a:r>
            <a:r>
              <a:rPr lang="en-US" sz="32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Trump Mediaeval"/>
              </a:rPr>
              <a:t> – Then... Hand it Off!!!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val 4"/>
          <p:cNvSpPr/>
          <p:nvPr/>
        </p:nvSpPr>
        <p:spPr>
          <a:xfrm>
            <a:off x="7772400" y="4724280"/>
            <a:ext cx="837000" cy="22752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  <p:pic>
        <p:nvPicPr>
          <p:cNvPr id="80" name="Picture 79"/>
          <p:cNvPicPr/>
          <p:nvPr/>
        </p:nvPicPr>
        <p:blipFill>
          <a:blip r:embed="rId3"/>
          <a:stretch/>
        </p:blipFill>
        <p:spPr>
          <a:xfrm>
            <a:off x="1958760" y="228600"/>
            <a:ext cx="9471240" cy="5715000"/>
          </a:xfrm>
          <a:prstGeom prst="rect">
            <a:avLst/>
          </a:prstGeom>
          <a:ln w="0">
            <a:noFill/>
          </a:ln>
        </p:spPr>
      </p:pic>
      <p:sp>
        <p:nvSpPr>
          <p:cNvPr id="81" name="TextBox 80"/>
          <p:cNvSpPr txBox="1"/>
          <p:nvPr/>
        </p:nvSpPr>
        <p:spPr>
          <a:xfrm rot="19440000">
            <a:off x="509040" y="2163600"/>
            <a:ext cx="5486400" cy="45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2600" b="1" strike="noStrike" spc="-1">
                <a:solidFill>
                  <a:srgbClr val="FF0000"/>
                </a:solidFill>
                <a:highlight>
                  <a:srgbClr val="B2B2B2"/>
                </a:highlight>
                <a:latin typeface="Arial"/>
              </a:rPr>
              <a:t>Email access &amp; Email Support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F9C3-769C-431A-D8F4-5E6E9230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744200" cy="1143000"/>
          </a:xfrm>
        </p:spPr>
        <p:txBody>
          <a:bodyPr/>
          <a:lstStyle/>
          <a:p>
            <a:r>
              <a:rPr lang="en-US" sz="5400" dirty="0">
                <a:solidFill>
                  <a:srgbClr val="FF9900"/>
                </a:solidFill>
              </a:rPr>
              <a:t>Bonus Question Round!!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38474-EC08-076D-144C-46A54AF94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800"/>
            <a:ext cx="107442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Percent of E-Members transfer to councils?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779FD-13DB-0CB1-3F04-8A60D29C93E6}"/>
              </a:ext>
            </a:extLst>
          </p:cNvPr>
          <p:cNvSpPr txBox="1"/>
          <p:nvPr/>
        </p:nvSpPr>
        <p:spPr>
          <a:xfrm>
            <a:off x="1790700" y="2895600"/>
            <a:ext cx="77343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746625" algn="l"/>
                <a:tab pos="5773738" algn="l"/>
              </a:tabLst>
            </a:pPr>
            <a:r>
              <a:rPr lang="en-US" sz="4000" dirty="0"/>
              <a:t>Order Wide Average	=	60%</a:t>
            </a:r>
          </a:p>
          <a:p>
            <a:pPr>
              <a:tabLst>
                <a:tab pos="4746625" algn="l"/>
                <a:tab pos="5773738" algn="l"/>
              </a:tabLst>
            </a:pPr>
            <a:r>
              <a:rPr lang="en-US" sz="4000" dirty="0"/>
              <a:t>Michigan 	=	</a:t>
            </a:r>
            <a:r>
              <a:rPr lang="en-US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7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1" i="1" strike="noStrike" spc="-1">
                <a:solidFill>
                  <a:schemeClr val="dk1"/>
                </a:solidFill>
                <a:latin typeface="Trump Mediaeval"/>
              </a:rPr>
              <a:t>Automatic Email Forwarding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60440" indent="-460440" defTabSz="914400">
              <a:lnSpc>
                <a:spcPct val="90000"/>
              </a:lnSpc>
              <a:spcBef>
                <a:spcPts val="641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In the near future Automatic Email Forwarding will be turned off. </a:t>
            </a:r>
          </a:p>
          <a:p>
            <a:pPr marL="460440" indent="-460440" defTabSz="914400">
              <a:lnSpc>
                <a:spcPct val="90000"/>
              </a:lnSpc>
              <a:spcBef>
                <a:spcPts val="641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The ability to automatically forward your MIKofC.org email to another email account will be discontinued.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057400" y="2743920"/>
            <a:ext cx="731484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rgbClr val="BF0041"/>
                </a:solidFill>
                <a:latin typeface="Trump Mediaeval"/>
              </a:rPr>
              <a:t>www.mikofc.org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itle 5"/>
          <p:cNvSpPr/>
          <p:nvPr/>
        </p:nvSpPr>
        <p:spPr>
          <a:xfrm>
            <a:off x="2292840" y="1530360"/>
            <a:ext cx="737676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000" b="0" strike="noStrike" spc="-1">
                <a:solidFill>
                  <a:schemeClr val="dk1"/>
                </a:solidFill>
                <a:latin typeface="Trump Mediaeval"/>
              </a:rPr>
              <a:t>The State Website</a:t>
            </a:r>
            <a:endParaRPr lang="en-U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7"/>
          <p:cNvSpPr/>
          <p:nvPr/>
        </p:nvSpPr>
        <p:spPr>
          <a:xfrm>
            <a:off x="2971800" y="4114800"/>
            <a:ext cx="54860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4000" b="1" strike="noStrike" spc="-1">
                <a:solidFill>
                  <a:schemeClr val="dk1"/>
                </a:solidFill>
                <a:latin typeface="Trump Mediaeval"/>
              </a:rPr>
              <a:t>A Whirl Wind Tour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9"/>
          <p:cNvPicPr/>
          <p:nvPr/>
        </p:nvPicPr>
        <p:blipFill>
          <a:blip r:embed="rId3"/>
          <a:stretch/>
        </p:blipFill>
        <p:spPr>
          <a:xfrm>
            <a:off x="1912320" y="0"/>
            <a:ext cx="8366400" cy="6857280"/>
          </a:xfrm>
          <a:prstGeom prst="rect">
            <a:avLst/>
          </a:prstGeom>
          <a:ln w="0">
            <a:noFill/>
          </a:ln>
        </p:spPr>
      </p:pic>
      <p:sp>
        <p:nvSpPr>
          <p:cNvPr id="88" name="Oval 1"/>
          <p:cNvSpPr/>
          <p:nvPr/>
        </p:nvSpPr>
        <p:spPr>
          <a:xfrm>
            <a:off x="7798680" y="3400560"/>
            <a:ext cx="2620800" cy="5565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  <p:sp>
        <p:nvSpPr>
          <p:cNvPr id="89" name="Oval 2"/>
          <p:cNvSpPr/>
          <p:nvPr/>
        </p:nvSpPr>
        <p:spPr>
          <a:xfrm>
            <a:off x="7798680" y="1171440"/>
            <a:ext cx="2620800" cy="7563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  <p:sp>
        <p:nvSpPr>
          <p:cNvPr id="90" name="Oval 3"/>
          <p:cNvSpPr/>
          <p:nvPr/>
        </p:nvSpPr>
        <p:spPr>
          <a:xfrm>
            <a:off x="7798680" y="4309920"/>
            <a:ext cx="2620800" cy="9900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/>
          <p:cNvPicPr/>
          <p:nvPr/>
        </p:nvPicPr>
        <p:blipFill>
          <a:blip r:embed="rId3"/>
          <a:stretch/>
        </p:blipFill>
        <p:spPr>
          <a:xfrm>
            <a:off x="5416560" y="741240"/>
            <a:ext cx="1358280" cy="77400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6"/>
          <p:cNvPicPr/>
          <p:nvPr/>
        </p:nvPicPr>
        <p:blipFill>
          <a:blip r:embed="rId4"/>
          <a:stretch/>
        </p:blipFill>
        <p:spPr>
          <a:xfrm>
            <a:off x="2223360" y="0"/>
            <a:ext cx="823068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/>
          <p:cNvPicPr/>
          <p:nvPr/>
        </p:nvPicPr>
        <p:blipFill>
          <a:blip r:embed="rId3"/>
          <a:stretch/>
        </p:blipFill>
        <p:spPr>
          <a:xfrm>
            <a:off x="2644200" y="0"/>
            <a:ext cx="3049560" cy="685728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4"/>
          <p:cNvPicPr/>
          <p:nvPr/>
        </p:nvPicPr>
        <p:blipFill>
          <a:blip r:embed="rId4"/>
          <a:stretch/>
        </p:blipFill>
        <p:spPr>
          <a:xfrm>
            <a:off x="8022960" y="0"/>
            <a:ext cx="3032280" cy="685728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6"/>
          <p:cNvPicPr/>
          <p:nvPr/>
        </p:nvPicPr>
        <p:blipFill>
          <a:blip r:embed="rId5"/>
          <a:stretch/>
        </p:blipFill>
        <p:spPr>
          <a:xfrm>
            <a:off x="5897520" y="207000"/>
            <a:ext cx="4065480" cy="50428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8"/>
          <p:cNvPicPr/>
          <p:nvPr/>
        </p:nvPicPr>
        <p:blipFill>
          <a:blip r:embed="rId6"/>
          <a:stretch/>
        </p:blipFill>
        <p:spPr>
          <a:xfrm>
            <a:off x="0" y="207000"/>
            <a:ext cx="4228920" cy="4671360"/>
          </a:xfrm>
          <a:prstGeom prst="rect">
            <a:avLst/>
          </a:prstGeom>
          <a:ln w="0">
            <a:noFill/>
          </a:ln>
        </p:spPr>
      </p:pic>
      <p:sp>
        <p:nvSpPr>
          <p:cNvPr id="97" name="Arrow: Striped Right 9"/>
          <p:cNvSpPr/>
          <p:nvPr/>
        </p:nvSpPr>
        <p:spPr>
          <a:xfrm rot="10800000">
            <a:off x="4268520" y="2315160"/>
            <a:ext cx="599400" cy="22788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  <p:sp>
        <p:nvSpPr>
          <p:cNvPr id="98" name="Arrow: Striped Right 10"/>
          <p:cNvSpPr/>
          <p:nvPr/>
        </p:nvSpPr>
        <p:spPr>
          <a:xfrm rot="10800000">
            <a:off x="9964440" y="2922480"/>
            <a:ext cx="599400" cy="22788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/>
          <p:cNvPicPr/>
          <p:nvPr/>
        </p:nvPicPr>
        <p:blipFill>
          <a:blip r:embed="rId3"/>
          <a:stretch/>
        </p:blipFill>
        <p:spPr>
          <a:xfrm>
            <a:off x="5389200" y="1143000"/>
            <a:ext cx="1413000" cy="87084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3"/>
          <p:cNvPicPr/>
          <p:nvPr/>
        </p:nvPicPr>
        <p:blipFill>
          <a:blip r:embed="rId4"/>
          <a:stretch/>
        </p:blipFill>
        <p:spPr>
          <a:xfrm>
            <a:off x="1884240" y="0"/>
            <a:ext cx="8422920" cy="6857280"/>
          </a:xfrm>
          <a:prstGeom prst="rect">
            <a:avLst/>
          </a:prstGeom>
          <a:ln w="0">
            <a:noFill/>
          </a:ln>
        </p:spPr>
      </p:pic>
      <p:sp>
        <p:nvSpPr>
          <p:cNvPr id="101" name="Oval 4"/>
          <p:cNvSpPr/>
          <p:nvPr/>
        </p:nvSpPr>
        <p:spPr>
          <a:xfrm>
            <a:off x="9315360" y="157320"/>
            <a:ext cx="1291680" cy="4420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ump Mediaev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19320" y="380880"/>
            <a:ext cx="10565280" cy="114192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i="1" strike="noStrike" spc="-1">
                <a:solidFill>
                  <a:schemeClr val="dk1"/>
                </a:solidFill>
                <a:latin typeface="Trump Mediaeval"/>
              </a:rPr>
              <a:t>Questions?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Content Placeholder 4"/>
          <p:cNvPicPr/>
          <p:nvPr/>
        </p:nvPicPr>
        <p:blipFill>
          <a:blip r:embed="rId3"/>
          <a:stretch/>
        </p:blipFill>
        <p:spPr>
          <a:xfrm>
            <a:off x="4000680" y="1676520"/>
            <a:ext cx="4190040" cy="4190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1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323076"/>
                  </a:moveTo>
                  <a:lnTo>
                    <a:pt x="0" y="6323076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323076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4494276"/>
                  </a:lnTo>
                  <a:lnTo>
                    <a:pt x="12192000" y="44942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494276"/>
              <a:ext cx="12186285" cy="1828800"/>
            </a:xfrm>
            <a:custGeom>
              <a:avLst/>
              <a:gdLst/>
              <a:ahLst/>
              <a:cxnLst/>
              <a:rect l="l" t="t" r="r" b="b"/>
              <a:pathLst>
                <a:path w="12186285" h="1828800">
                  <a:moveTo>
                    <a:pt x="12185904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12185904" y="1828800"/>
                  </a:lnTo>
                  <a:lnTo>
                    <a:pt x="12185904" y="0"/>
                  </a:lnTo>
                  <a:close/>
                </a:path>
              </a:pathLst>
            </a:custGeom>
            <a:solidFill>
              <a:srgbClr val="FFFFFF">
                <a:alpha val="8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9136" y="4789932"/>
              <a:ext cx="10722863" cy="133883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3117" y="4967076"/>
            <a:ext cx="9978390" cy="689932"/>
          </a:xfrm>
          <a:prstGeom prst="rect">
            <a:avLst/>
          </a:prstGeom>
          <a:solidFill>
            <a:srgbClr val="E9E7E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N</a:t>
            </a:r>
            <a:r>
              <a:rPr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OW</a:t>
            </a:r>
            <a:r>
              <a:rPr sz="4000" b="1" spc="-545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 </a:t>
            </a:r>
            <a:r>
              <a:rPr sz="4000" b="1" spc="-40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YOU</a:t>
            </a:r>
            <a:r>
              <a:rPr sz="4000" b="1" spc="-210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 </a:t>
            </a:r>
            <a:r>
              <a:rPr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ARE</a:t>
            </a:r>
            <a:r>
              <a:rPr sz="4000" b="1" spc="-65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 </a:t>
            </a:r>
            <a:r>
              <a:rPr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READY</a:t>
            </a:r>
            <a:r>
              <a:rPr sz="4000" b="1" spc="-30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 </a:t>
            </a:r>
            <a:r>
              <a:rPr lang="en-US"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TO </a:t>
            </a:r>
            <a:r>
              <a:rPr lang="en-US" b="1" i="1" u="sng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SOAR</a:t>
            </a:r>
            <a:r>
              <a:rPr lang="en-US" sz="40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cs typeface="Corbel"/>
              </a:rPr>
              <a:t> WITH US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124" y="4707635"/>
            <a:ext cx="1415795" cy="140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view Questions to Ask the Hiring Manager | JRoss Recruiters">
            <a:extLst>
              <a:ext uri="{FF2B5EF4-FFF2-40B4-BE49-F238E27FC236}">
                <a16:creationId xmlns:a16="http://schemas.microsoft.com/office/drawing/2014/main" id="{EFFB32D0-6EC0-A293-B483-7A933C63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8761413" cy="492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10363200" cy="1470025"/>
          </a:xfrm>
        </p:spPr>
        <p:txBody>
          <a:bodyPr/>
          <a:lstStyle/>
          <a:p>
            <a:r>
              <a:rPr lang="en-US" dirty="0"/>
              <a:t>E-Membership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0820400" cy="3032124"/>
          </a:xfrm>
        </p:spPr>
        <p:txBody>
          <a:bodyPr/>
          <a:lstStyle/>
          <a:p>
            <a:r>
              <a:rPr lang="en-US" dirty="0"/>
              <a:t>Summer Meeting 2025</a:t>
            </a:r>
          </a:p>
          <a:p>
            <a:r>
              <a:rPr lang="en-US" dirty="0"/>
              <a:t>Jim Escott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Overall E-membership Process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Prospect Tab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Candidate Tab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C59DC-81A7-9270-01C1-B6BBA477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47" y="2209800"/>
            <a:ext cx="1743318" cy="171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76BA3-569C-3514-B5A5-8AB5F586F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3946105"/>
            <a:ext cx="2067213" cy="314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4D1B1-CC5C-4B33-86A6-99ADE7740F11}"/>
              </a:ext>
            </a:extLst>
          </p:cNvPr>
          <p:cNvSpPr txBox="1"/>
          <p:nvPr/>
        </p:nvSpPr>
        <p:spPr>
          <a:xfrm>
            <a:off x="713117" y="4462135"/>
            <a:ext cx="1079308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https://site-842560.bcvp0rtal.com/detail/videos/membership/video/6314055973112/online-join-video?autoStart=true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9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9E136-F337-000E-2CE7-EBFBCE42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0" y="65940"/>
            <a:ext cx="9974067" cy="52680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2D6B02-6E76-FC68-DC34-A167BADA9995}"/>
              </a:ext>
            </a:extLst>
          </p:cNvPr>
          <p:cNvSpPr/>
          <p:nvPr/>
        </p:nvSpPr>
        <p:spPr>
          <a:xfrm>
            <a:off x="1116340" y="4380369"/>
            <a:ext cx="4979660" cy="6488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F213-085F-74B4-E5E8-349A49EB78AE}"/>
              </a:ext>
            </a:extLst>
          </p:cNvPr>
          <p:cNvSpPr txBox="1"/>
          <p:nvPr/>
        </p:nvSpPr>
        <p:spPr>
          <a:xfrm>
            <a:off x="2041602" y="5388114"/>
            <a:ext cx="847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effectLst/>
                <a:ea typeface="Calibri" panose="020F0502020204030204" pitchFamily="34" charset="0"/>
              </a:rPr>
              <a:t>Online Membership is only available to residents of the United States or Canada. Residents outside of these countries must click the circled link.</a:t>
            </a:r>
            <a:endParaRPr lang="en-US" sz="2000" b="1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5EB07-14D4-2370-D60D-17221EA16E27}"/>
              </a:ext>
            </a:extLst>
          </p:cNvPr>
          <p:cNvSpPr txBox="1"/>
          <p:nvPr/>
        </p:nvSpPr>
        <p:spPr>
          <a:xfrm>
            <a:off x="6302477" y="3872537"/>
            <a:ext cx="4751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effectLst/>
                <a:ea typeface="Calibri" panose="020F0502020204030204" pitchFamily="34" charset="0"/>
              </a:rPr>
              <a:t>If you click here and enter an Agent Referral code, the BLESSEDMCGIVNEY field will disappear.</a:t>
            </a:r>
            <a:endParaRPr lang="en-US" sz="2000" b="1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B2CCC-B042-7021-C685-D776084A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9AC41-B40C-4565-2239-435DA4A8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100" y="0"/>
            <a:ext cx="7128900" cy="6222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15B2D-EE9F-011B-2B6D-0EB5136362DA}"/>
              </a:ext>
            </a:extLst>
          </p:cNvPr>
          <p:cNvSpPr txBox="1"/>
          <p:nvPr/>
        </p:nvSpPr>
        <p:spPr>
          <a:xfrm>
            <a:off x="153552" y="601111"/>
            <a:ext cx="4799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effectLst/>
                <a:ea typeface="Calibri" panose="020F0502020204030204" pitchFamily="34" charset="0"/>
              </a:rPr>
              <a:t>Just fill in the blanks.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ea typeface="Calibri" panose="020F0502020204030204" pitchFamily="34" charset="0"/>
              </a:rPr>
              <a:t>Name, Email, Phone &amp; DOB are all required fields.</a:t>
            </a:r>
            <a:endParaRPr lang="en-US" sz="2000" b="1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B64BA8-01F4-12BA-F7A6-9E91EB9F5433}"/>
              </a:ext>
            </a:extLst>
          </p:cNvPr>
          <p:cNvSpPr txBox="1"/>
          <p:nvPr/>
        </p:nvSpPr>
        <p:spPr>
          <a:xfrm>
            <a:off x="294438" y="660437"/>
            <a:ext cx="78589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Race:  Check a box </a:t>
            </a:r>
            <a:r>
              <a:rPr lang="en-US" sz="2000" i="1" dirty="0"/>
              <a:t>(Note: you can say prefer not to answer)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Hispanic:  Check a circle </a:t>
            </a:r>
            <a:r>
              <a:rPr lang="en-US" sz="2000" i="1" dirty="0"/>
              <a:t>(Note: you can prefer not to answer)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Language:  Defaults to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Religion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i="1" dirty="0"/>
              <a:t>Must be baptized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i="1" dirty="0"/>
              <a:t>Must be baptized Catholic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i="1" dirty="0"/>
              <a:t>Must be a Male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/>
              <a:t>Practical Catholic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i="1" dirty="0"/>
              <a:t>This is NOT for you (us) to judge – Stay out of 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i="1" dirty="0"/>
              <a:t>If asked what this means – say...  If you see yourself as a Catholic and believe in most of the church teachings, check the box and continue.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325A2-18AB-F55B-75FC-3EFD773D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180" y="10849"/>
            <a:ext cx="3931820" cy="61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D24351-810E-BFB0-E430-B45800363DAF}"/>
              </a:ext>
            </a:extLst>
          </p:cNvPr>
          <p:cNvSpPr txBox="1"/>
          <p:nvPr/>
        </p:nvSpPr>
        <p:spPr>
          <a:xfrm>
            <a:off x="304801" y="607142"/>
            <a:ext cx="56512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Street Address – </a:t>
            </a:r>
            <a:r>
              <a:rPr lang="en-US" sz="2000" i="1" dirty="0"/>
              <a:t>12345 McGivney Blvd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Zip Code – Must answer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It automatically fills in the city/state.  </a:t>
            </a:r>
            <a:r>
              <a:rPr lang="en-US" i="1" dirty="0"/>
              <a:t>If the zip is valid for multiple cities, it will provide a list of the cities for you to choose from.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Preferred Local Council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Try and get the prospect to enter a council #.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If he does NOT want to join a council, enter 98021.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Member referral #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Give him your member # so you can get the credit.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If it’s NOT entered here, your FS can enter it when he transfers the member to your council.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Church Parish Name &amp; City (Required)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Help the prospect if he struggles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46FB5-C3E2-85E9-875D-CB76E925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54" y="-10277"/>
            <a:ext cx="6235946" cy="62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45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F3CEC1-4A8F-5FE3-6C1E-6E9602847F7C}"/>
              </a:ext>
            </a:extLst>
          </p:cNvPr>
          <p:cNvSpPr txBox="1"/>
          <p:nvPr/>
        </p:nvSpPr>
        <p:spPr>
          <a:xfrm>
            <a:off x="304800" y="582114"/>
            <a:ext cx="4615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a typeface="Times New Roman" panose="02020603050405020304" pitchFamily="18" charset="0"/>
              </a:rPr>
              <a:t>Promo Code: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ea typeface="Times New Roman" panose="02020603050405020304" pitchFamily="18" charset="0"/>
              </a:rPr>
              <a:t>This field will disappear if/when an Agent Referral Code is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The $30.00 amount will change to $0.00 only is you click on ADD.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Check the boxes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Agree to abide by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You’re not a robot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D932-AE95-03D9-3A04-82D1D45B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530" y="0"/>
            <a:ext cx="7271470" cy="62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5941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ump Mediaeval"/>
        <a:ea typeface=""/>
        <a:cs typeface=""/>
      </a:majorFont>
      <a:minorFont>
        <a:latin typeface="Trump Media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fC Blank.pptx" id="{448A4003-2DB4-433B-AF9C-F754CB74CF43}" vid="{41EBF02C-D5F3-461B-8169-CD90AA4AA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KofC Blank Wide</Template>
  <TotalTime>5977</TotalTime>
  <Words>1246</Words>
  <Application>Microsoft Office PowerPoint</Application>
  <PresentationFormat>Widescreen</PresentationFormat>
  <Paragraphs>193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Aachen BT</vt:lpstr>
      <vt:lpstr>Aptos</vt:lpstr>
      <vt:lpstr>Arial</vt:lpstr>
      <vt:lpstr>Bookman Old Style</vt:lpstr>
      <vt:lpstr>Calibri</vt:lpstr>
      <vt:lpstr>Corbel</vt:lpstr>
      <vt:lpstr>Impact</vt:lpstr>
      <vt:lpstr>Times</vt:lpstr>
      <vt:lpstr>Times New Roman</vt:lpstr>
      <vt:lpstr>Trump Mediaeval</vt:lpstr>
      <vt:lpstr>Wingdings</vt:lpstr>
      <vt:lpstr>Blank Presentation</vt:lpstr>
      <vt:lpstr>Key Issues</vt:lpstr>
      <vt:lpstr>Just 24 hours can change your life</vt:lpstr>
      <vt:lpstr>Bonus Question Round!!</vt:lpstr>
      <vt:lpstr>E-Membership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Prospect Tab</vt:lpstr>
      <vt:lpstr>Prospect Tab</vt:lpstr>
      <vt:lpstr>PowerPoint Presentation</vt:lpstr>
      <vt:lpstr>Prospect Tab</vt:lpstr>
      <vt:lpstr>Prospect Tab</vt:lpstr>
      <vt:lpstr>Candidate Tab</vt:lpstr>
      <vt:lpstr>Information Provided</vt:lpstr>
      <vt:lpstr>What do you need to do?</vt:lpstr>
      <vt:lpstr>Information Provided</vt:lpstr>
      <vt:lpstr>What do you need to do?</vt:lpstr>
      <vt:lpstr>What do you need to do?</vt:lpstr>
      <vt:lpstr>PowerPoint Presentation</vt:lpstr>
      <vt:lpstr>Michigan Knights of Columbus Email   Jeff Thomas State Email Director</vt:lpstr>
      <vt:lpstr>Email Naming Convection</vt:lpstr>
      <vt:lpstr>MI KofC Email</vt:lpstr>
      <vt:lpstr>PowerPoint Presentation</vt:lpstr>
      <vt:lpstr>Automatic Email Forwarding</vt:lpstr>
      <vt:lpstr>www.mikofc.org</vt:lpstr>
      <vt:lpstr>PowerPoint Presentation</vt:lpstr>
      <vt:lpstr>PowerPoint Presentation</vt:lpstr>
      <vt:lpstr>PowerPoint Presentation</vt:lpstr>
      <vt:lpstr>PowerPoint Presentation</vt:lpstr>
      <vt:lpstr>Questions?</vt:lpstr>
      <vt:lpstr>NOW YOU ARE READY TO SOAR WITH US</vt:lpstr>
      <vt:lpstr>PowerPoint Presentation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Membership (A Program for Requiting and Engaging New Members)</dc:title>
  <dc:creator>Doug Kokot</dc:creator>
  <cp:lastModifiedBy>Tom Marcetti</cp:lastModifiedBy>
  <cp:revision>10</cp:revision>
  <cp:lastPrinted>2024-07-17T20:10:59Z</cp:lastPrinted>
  <dcterms:created xsi:type="dcterms:W3CDTF">2020-10-21T00:25:34Z</dcterms:created>
  <dcterms:modified xsi:type="dcterms:W3CDTF">2025-07-03T17:43:20Z</dcterms:modified>
</cp:coreProperties>
</file>